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84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AB3A824-1A51-4B26-AD58-A6D8E14F6C04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57582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35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5059C3-6A89-4494-99FF-5A4D6FFD50EB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96373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5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55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63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D525BB-DA17-4BA0-B3C8-3AC3ABC827E6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3311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6C4C9A-3960-41CF-A4E9-2A8FB932454B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8242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6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7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046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85FC8-7123-4D89-B510-02ABB9F2B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PROPERTIES OF MATERIALS</a:t>
            </a:r>
            <a:endParaRPr lang="ru-KZ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8BD56-58DE-42AD-97F9-4715D1998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960" y="284176"/>
            <a:ext cx="9784080" cy="106523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PROPERTIES OF MATERIALS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66E8D8-1418-4D3C-8596-CBE16C7EF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06353"/>
            <a:ext cx="9784080" cy="421156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The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data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obtained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in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the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result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of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materials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testing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can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be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used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in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specifying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the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suitability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of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materials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for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various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applications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—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e.g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.,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building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or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aircraft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construction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,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machinery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,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or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packaging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. A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full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-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or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small-scale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model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of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a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proposed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machine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or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structure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may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be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tested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.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Alternatively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, </a:t>
            </a:r>
            <a:r>
              <a:rPr lang="en-US" sz="2000" kern="50" dirty="0">
                <a:effectLst/>
                <a:latin typeface="Times New Roman" panose="02020603050405020304" pitchFamily="18" charset="0"/>
                <a:ea typeface="Andale Sans UI"/>
              </a:rPr>
              <a:t>it’s possible to construct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mathematical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m</a:t>
            </a:r>
            <a:r>
              <a:rPr lang="en-US" sz="2000" kern="50" dirty="0" err="1">
                <a:effectLst/>
                <a:latin typeface="Times New Roman" panose="02020603050405020304" pitchFamily="18" charset="0"/>
                <a:ea typeface="Andale Sans UI"/>
              </a:rPr>
              <a:t>odel</a:t>
            </a:r>
            <a:r>
              <a:rPr lang="en-US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that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utilize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known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materia</a:t>
            </a:r>
            <a:r>
              <a:rPr lang="en-US" sz="2000" kern="50" dirty="0">
                <a:effectLst/>
                <a:latin typeface="Times New Roman" panose="02020603050405020304" pitchFamily="18" charset="0"/>
                <a:ea typeface="Andale Sans UI"/>
              </a:rPr>
              <a:t>l 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characteristics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and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behaviour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to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predict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capabilities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of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the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000" kern="50" dirty="0" err="1">
                <a:effectLst/>
                <a:latin typeface="Times New Roman" panose="02020603050405020304" pitchFamily="18" charset="0"/>
                <a:ea typeface="Andale Sans UI"/>
              </a:rPr>
              <a:t>structure</a:t>
            </a:r>
            <a:r>
              <a:rPr lang="ru-KZ" sz="2000" kern="50" dirty="0">
                <a:effectLst/>
                <a:latin typeface="Times New Roman" panose="02020603050405020304" pitchFamily="18" charset="0"/>
                <a:ea typeface="Andale Sans UI"/>
              </a:rPr>
              <a:t>. </a:t>
            </a:r>
            <a:endParaRPr lang="en-US" sz="2000" kern="50" dirty="0">
              <a:effectLst/>
              <a:latin typeface="Times New Roman" panose="02020603050405020304" pitchFamily="18" charset="0"/>
              <a:ea typeface="Andale Sans UI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kern="50" dirty="0">
                <a:effectLst/>
                <a:latin typeface="Times New Roman" panose="02020603050405020304" pitchFamily="18" charset="0"/>
                <a:ea typeface="Andale Sans UI"/>
              </a:rPr>
              <a:t>Generally it’s possible to determine two major categories: physical and mechanical.</a:t>
            </a:r>
          </a:p>
          <a:p>
            <a:pPr marL="0" indent="0">
              <a:buNone/>
            </a:pPr>
            <a:endParaRPr lang="ru-KZ" sz="1800" kern="50" dirty="0">
              <a:effectLst/>
              <a:latin typeface="Times New Roman" panose="02020603050405020304" pitchFamily="18" charset="0"/>
              <a:ea typeface="Andale Sans UI"/>
            </a:endParaRPr>
          </a:p>
          <a:p>
            <a:pPr marL="0" indent="0">
              <a:buNone/>
            </a:pPr>
            <a:endParaRPr lang="ru-KZ" sz="2000" kern="50" dirty="0">
              <a:effectLst/>
              <a:latin typeface="Times New Roman" panose="02020603050405020304" pitchFamily="18" charset="0"/>
              <a:ea typeface="Andale Sans UI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3798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DD0B8-823A-43A8-A496-74C510F97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PROPERTIES OF MATERIALS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278B1E-9396-4179-B018-FE965F0DA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99592"/>
            <a:ext cx="9601200" cy="446780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Standard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test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methods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have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been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established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by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such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national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and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international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bodies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as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the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International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Organization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for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Standardization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(ISO),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with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headquarters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in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Geneva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,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and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 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theAmerican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Society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for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Testing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and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 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Materials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 (ASTM), </a:t>
            </a:r>
            <a:r>
              <a:rPr lang="ru-KZ" sz="2400" kern="50" dirty="0" err="1">
                <a:effectLst/>
                <a:latin typeface="Times New Roman" panose="02020603050405020304" pitchFamily="18" charset="0"/>
                <a:ea typeface="Andale Sans UI"/>
              </a:rPr>
              <a:t>Philadelphia</a:t>
            </a:r>
            <a:r>
              <a:rPr lang="ru-KZ" sz="2400" kern="50" dirty="0">
                <a:effectLst/>
                <a:latin typeface="Times New Roman" panose="02020603050405020304" pitchFamily="18" charset="0"/>
                <a:ea typeface="Andale Sans UI"/>
              </a:rPr>
              <a:t>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13226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064B4-D1EE-4FD0-BBE2-E1A2C422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04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PHYSICAL PROPERTIES</a:t>
            </a:r>
            <a:r>
              <a:rPr lang="en-US" sz="1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MATERIALS</a:t>
            </a:r>
            <a:endParaRPr lang="ru-KZ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D88C2735-C632-41B0-B8CE-B862C8B75C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101803"/>
              </p:ext>
            </p:extLst>
          </p:nvPr>
        </p:nvGraphicFramePr>
        <p:xfrm>
          <a:off x="1688841" y="1390261"/>
          <a:ext cx="9032031" cy="5467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2552">
                  <a:extLst>
                    <a:ext uri="{9D8B030D-6E8A-4147-A177-3AD203B41FA5}">
                      <a16:colId xmlns:a16="http://schemas.microsoft.com/office/drawing/2014/main" val="1085780673"/>
                    </a:ext>
                  </a:extLst>
                </a:gridCol>
                <a:gridCol w="6509479">
                  <a:extLst>
                    <a:ext uri="{9D8B030D-6E8A-4147-A177-3AD203B41FA5}">
                      <a16:colId xmlns:a16="http://schemas.microsoft.com/office/drawing/2014/main" val="2412686337"/>
                    </a:ext>
                  </a:extLst>
                </a:gridCol>
              </a:tblGrid>
              <a:tr h="2050403">
                <a:tc>
                  <a:txBody>
                    <a:bodyPr/>
                    <a:lstStyle/>
                    <a:p>
                      <a:r>
                        <a:rPr lang="en-US" sz="1600" spc="20">
                          <a:effectLst/>
                        </a:rPr>
                        <a:t>Melting point</a:t>
                      </a:r>
                      <a:endParaRPr lang="ru-KZ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1600" kern="50" spc="15">
                          <a:effectLst/>
                        </a:rPr>
                        <a:t>the temperature at which a </a:t>
                      </a:r>
                      <a:r>
                        <a:rPr lang="en-US" sz="1600" kern="50" spc="20">
                          <a:effectLst/>
                        </a:rPr>
                        <a:t>metal melts. The metals of lower </a:t>
                      </a:r>
                      <a:r>
                        <a:rPr lang="en-US" sz="1600" kern="50" spc="10">
                          <a:effectLst/>
                        </a:rPr>
                        <a:t>melting points are generally the soft metals and those of high </a:t>
                      </a:r>
                      <a:r>
                        <a:rPr lang="en-US" sz="1600" kern="50" spc="35">
                          <a:effectLst/>
                        </a:rPr>
                        <a:t>melting the hard metals</a:t>
                      </a:r>
                      <a:endParaRPr lang="ru-KZ" sz="800" kern="5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extLst>
                  <a:ext uri="{0D108BD9-81ED-4DB2-BD59-A6C34878D82A}">
                    <a16:rowId xmlns:a16="http://schemas.microsoft.com/office/drawing/2014/main" val="657563998"/>
                  </a:ext>
                </a:extLst>
              </a:tr>
              <a:tr h="1025201">
                <a:tc>
                  <a:txBody>
                    <a:bodyPr/>
                    <a:lstStyle/>
                    <a:p>
                      <a:r>
                        <a:rPr lang="en-US" sz="1600" spc="5">
                          <a:effectLst/>
                        </a:rPr>
                        <a:t>Boiling point</a:t>
                      </a:r>
                      <a:endParaRPr lang="ru-KZ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1600" kern="50" spc="50">
                          <a:effectLst/>
                        </a:rPr>
                        <a:t>the temperature </a:t>
                      </a:r>
                      <a:r>
                        <a:rPr lang="en-US" sz="1600" kern="50" spc="40">
                          <a:effectLst/>
                        </a:rPr>
                        <a:t>at which the metal boils under normal atmospheric pressure</a:t>
                      </a:r>
                      <a:endParaRPr lang="ru-KZ" sz="800" kern="5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extLst>
                  <a:ext uri="{0D108BD9-81ED-4DB2-BD59-A6C34878D82A}">
                    <a16:rowId xmlns:a16="http://schemas.microsoft.com/office/drawing/2014/main" val="531184485"/>
                  </a:ext>
                </a:extLst>
              </a:tr>
              <a:tr h="1366935">
                <a:tc>
                  <a:txBody>
                    <a:bodyPr/>
                    <a:lstStyle/>
                    <a:p>
                      <a:r>
                        <a:rPr lang="en-US" sz="1600" spc="-5">
                          <a:effectLst/>
                        </a:rPr>
                        <a:t>Heat conductivity</a:t>
                      </a:r>
                      <a:endParaRPr lang="ru-KZ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1600" kern="50" spc="-5">
                          <a:effectLst/>
                        </a:rPr>
                        <a:t>the </a:t>
                      </a:r>
                      <a:r>
                        <a:rPr lang="en-US" sz="1600" kern="50" spc="20">
                          <a:effectLst/>
                        </a:rPr>
                        <a:t>heat conducting ability of a unit length or thickness of a sub</a:t>
                      </a:r>
                      <a:r>
                        <a:rPr lang="en-US" sz="1600" kern="50" spc="30">
                          <a:effectLst/>
                        </a:rPr>
                        <a:t>stance per unit of cross-sectional area</a:t>
                      </a:r>
                      <a:endParaRPr lang="ru-KZ" sz="800" kern="5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extLst>
                  <a:ext uri="{0D108BD9-81ED-4DB2-BD59-A6C34878D82A}">
                    <a16:rowId xmlns:a16="http://schemas.microsoft.com/office/drawing/2014/main" val="2033429650"/>
                  </a:ext>
                </a:extLst>
              </a:tr>
              <a:tr h="1025201">
                <a:tc>
                  <a:txBody>
                    <a:bodyPr/>
                    <a:lstStyle/>
                    <a:p>
                      <a:r>
                        <a:rPr lang="en-US" sz="1600" spc="10">
                          <a:effectLst/>
                        </a:rPr>
                        <a:t>Electrical conductivity</a:t>
                      </a:r>
                      <a:endParaRPr lang="ru-KZ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1600" kern="50" spc="45" dirty="0">
                          <a:effectLst/>
                        </a:rPr>
                        <a:t>the electrical conducting power of a unit length </a:t>
                      </a:r>
                      <a:r>
                        <a:rPr lang="en-US" sz="1600" kern="50" spc="25" dirty="0">
                          <a:effectLst/>
                        </a:rPr>
                        <a:t>per unit of cross-sectional area</a:t>
                      </a:r>
                      <a:endParaRPr lang="ru-KZ" sz="8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44767" marR="44767" marT="0" marB="0"/>
                </a:tc>
                <a:extLst>
                  <a:ext uri="{0D108BD9-81ED-4DB2-BD59-A6C34878D82A}">
                    <a16:rowId xmlns:a16="http://schemas.microsoft.com/office/drawing/2014/main" val="1109828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13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10078-0441-4B5E-8B8B-D1A9FB17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6571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PHYSICAL PROPERTIES</a:t>
            </a:r>
            <a:r>
              <a:rPr lang="en-US" sz="1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MATERIALS</a:t>
            </a:r>
            <a:endParaRPr lang="ru-KZ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C0DEB43-9072-4FE8-971E-F1027A8906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329603"/>
              </p:ext>
            </p:extLst>
          </p:nvPr>
        </p:nvGraphicFramePr>
        <p:xfrm>
          <a:off x="1530219" y="1446244"/>
          <a:ext cx="9097347" cy="5411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0794">
                  <a:extLst>
                    <a:ext uri="{9D8B030D-6E8A-4147-A177-3AD203B41FA5}">
                      <a16:colId xmlns:a16="http://schemas.microsoft.com/office/drawing/2014/main" val="2776112438"/>
                    </a:ext>
                  </a:extLst>
                </a:gridCol>
                <a:gridCol w="6556553">
                  <a:extLst>
                    <a:ext uri="{9D8B030D-6E8A-4147-A177-3AD203B41FA5}">
                      <a16:colId xmlns:a16="http://schemas.microsoft.com/office/drawing/2014/main" val="798041746"/>
                    </a:ext>
                  </a:extLst>
                </a:gridCol>
              </a:tblGrid>
              <a:tr h="2164702">
                <a:tc>
                  <a:txBody>
                    <a:bodyPr/>
                    <a:lstStyle/>
                    <a:p>
                      <a:r>
                        <a:rPr lang="en-US" sz="2400" spc="25">
                          <a:effectLst/>
                        </a:rPr>
                        <a:t>Magnetism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25">
                          <a:effectLst/>
                        </a:rPr>
                        <a:t>the magnetic force exerted by a unit volume of a substance under standard ma­</a:t>
                      </a:r>
                      <a:r>
                        <a:rPr lang="en-US" sz="2400" kern="50" spc="40">
                          <a:effectLst/>
                        </a:rPr>
                        <a:t>gnetizing force</a:t>
                      </a:r>
                      <a:endParaRPr lang="ru-KZ" sz="1200" kern="5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6463052"/>
                  </a:ext>
                </a:extLst>
              </a:tr>
              <a:tr h="1082351">
                <a:tc>
                  <a:txBody>
                    <a:bodyPr/>
                    <a:lstStyle/>
                    <a:p>
                      <a:r>
                        <a:rPr lang="en-US" sz="2400" spc="10">
                          <a:effectLst/>
                        </a:rPr>
                        <a:t>Porosity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10">
                          <a:effectLst/>
                        </a:rPr>
                        <a:t>the quality of containing </a:t>
                      </a:r>
                      <a:r>
                        <a:rPr lang="en-US" sz="2400" kern="50">
                          <a:effectLst/>
                        </a:rPr>
                        <a:t>pores is lack of denseness</a:t>
                      </a:r>
                      <a:endParaRPr lang="ru-KZ" sz="1200" kern="5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9081982"/>
                  </a:ext>
                </a:extLst>
              </a:tr>
              <a:tr h="541176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Density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40">
                          <a:effectLst/>
                        </a:rPr>
                        <a:t>weight per unit of volume</a:t>
                      </a:r>
                      <a:endParaRPr lang="ru-KZ" sz="1200" kern="5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3939844"/>
                  </a:ext>
                </a:extLst>
              </a:tr>
              <a:tr h="1623527">
                <a:tc>
                  <a:txBody>
                    <a:bodyPr/>
                    <a:lstStyle/>
                    <a:p>
                      <a:r>
                        <a:rPr lang="en-US" sz="2400" spc="15">
                          <a:effectLst/>
                        </a:rPr>
                        <a:t>Colour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"/>
                        </a:spcBef>
                      </a:pPr>
                      <a:r>
                        <a:rPr lang="en-US" sz="2400" kern="50" spc="25" dirty="0">
                          <a:effectLst/>
                        </a:rPr>
                        <a:t>Most of the metals are silvery white or grey in </a:t>
                      </a:r>
                      <a:r>
                        <a:rPr lang="en-US" sz="2400" kern="50" spc="15" dirty="0" err="1">
                          <a:effectLst/>
                        </a:rPr>
                        <a:t>colour</a:t>
                      </a:r>
                      <a:r>
                        <a:rPr lang="en-US" sz="2400" kern="50" spc="15" dirty="0">
                          <a:effectLst/>
                        </a:rPr>
                        <a:t> and </a:t>
                      </a:r>
                      <a:r>
                        <a:rPr lang="en-US" sz="2400" kern="50" spc="20" dirty="0">
                          <a:effectLst/>
                        </a:rPr>
                        <a:t>have metallic </a:t>
                      </a:r>
                      <a:r>
                        <a:rPr lang="en-US" sz="2400" kern="50" spc="20" dirty="0" err="1">
                          <a:effectLst/>
                        </a:rPr>
                        <a:t>lustre</a:t>
                      </a:r>
                      <a:endParaRPr lang="ru-KZ" sz="12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9612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2580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448BC-25D3-4828-A7B0-7786FDC6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476249"/>
          </a:xfrm>
        </p:spPr>
        <p:txBody>
          <a:bodyPr>
            <a:noAutofit/>
          </a:bodyPr>
          <a:lstStyle/>
          <a:p>
            <a:r>
              <a:rPr kumimoji="0" lang="en-US" altLang="ru-KZ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ndale Sans UI"/>
                <a:cs typeface="Times New Roman" panose="02020603050405020304" pitchFamily="18" charset="0"/>
              </a:rPr>
              <a:t>M</a:t>
            </a:r>
            <a:r>
              <a:rPr kumimoji="0" lang="en-US" altLang="ru-KZ" sz="20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ndale Sans UI"/>
                <a:cs typeface="Times New Roman" panose="02020603050405020304" pitchFamily="18" charset="0"/>
              </a:rPr>
              <a:t>atch the definitions to the key words of the unit:</a:t>
            </a:r>
            <a:br>
              <a:rPr kumimoji="0" lang="en-US" altLang="ru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ru-KZ" sz="2000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B8D09880-46F5-40DB-9496-D16FB823FD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632304"/>
              </p:ext>
            </p:extLst>
          </p:nvPr>
        </p:nvGraphicFramePr>
        <p:xfrm>
          <a:off x="1219200" y="1035698"/>
          <a:ext cx="10164147" cy="5830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9614">
                  <a:extLst>
                    <a:ext uri="{9D8B030D-6E8A-4147-A177-3AD203B41FA5}">
                      <a16:colId xmlns:a16="http://schemas.microsoft.com/office/drawing/2014/main" val="1932573441"/>
                    </a:ext>
                  </a:extLst>
                </a:gridCol>
                <a:gridCol w="6784533">
                  <a:extLst>
                    <a:ext uri="{9D8B030D-6E8A-4147-A177-3AD203B41FA5}">
                      <a16:colId xmlns:a16="http://schemas.microsoft.com/office/drawing/2014/main" val="590165970"/>
                    </a:ext>
                  </a:extLst>
                </a:gridCol>
              </a:tblGrid>
              <a:tr h="7921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1. porosity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A. the temperature at which a metal melts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extLst>
                  <a:ext uri="{0D108BD9-81ED-4DB2-BD59-A6C34878D82A}">
                    <a16:rowId xmlns:a16="http://schemas.microsoft.com/office/drawing/2014/main" val="915551672"/>
                  </a:ext>
                </a:extLst>
              </a:tr>
              <a:tr h="11644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2. composition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B. the electrical conducting power of a unit of cross sectional area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extLst>
                  <a:ext uri="{0D108BD9-81ED-4DB2-BD59-A6C34878D82A}">
                    <a16:rowId xmlns:a16="http://schemas.microsoft.com/office/drawing/2014/main" val="3652776452"/>
                  </a:ext>
                </a:extLst>
              </a:tr>
              <a:tr h="7921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3. melting point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C. the quality of containing pores is lack of denseness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extLst>
                  <a:ext uri="{0D108BD9-81ED-4DB2-BD59-A6C34878D82A}">
                    <a16:rowId xmlns:a16="http://schemas.microsoft.com/office/drawing/2014/main" val="3688797545"/>
                  </a:ext>
                </a:extLst>
              </a:tr>
              <a:tr h="15367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4. boiling point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D. the temperature at which the metal boils under normal atmospheric pressure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extLst>
                  <a:ext uri="{0D108BD9-81ED-4DB2-BD59-A6C34878D82A}">
                    <a16:rowId xmlns:a16="http://schemas.microsoft.com/office/drawing/2014/main" val="1332449594"/>
                  </a:ext>
                </a:extLst>
              </a:tr>
              <a:tr h="15367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5. electrical conductivity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50"/>
                        </a:spcBef>
                      </a:pPr>
                      <a:r>
                        <a:rPr lang="en-US" sz="2400" kern="50" spc="5" dirty="0">
                          <a:effectLst/>
                        </a:rPr>
                        <a:t>E. the manner of arrangement of metal atoms as to geometric form in solid crystals 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22295" marR="22295" marT="22295" marB="22295"/>
                </a:tc>
                <a:extLst>
                  <a:ext uri="{0D108BD9-81ED-4DB2-BD59-A6C34878D82A}">
                    <a16:rowId xmlns:a16="http://schemas.microsoft.com/office/drawing/2014/main" val="3776237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774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1A8144-001B-4555-B44A-8985D2ED2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4847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MECHANICAL PROPERTIES</a:t>
            </a:r>
            <a:r>
              <a:rPr lang="en-US" sz="1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MATERIALS</a:t>
            </a:r>
            <a:endParaRPr lang="ru-KZ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EEA85C5-0CD2-4F01-9434-FDF163E6F9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246929"/>
              </p:ext>
            </p:extLst>
          </p:nvPr>
        </p:nvGraphicFramePr>
        <p:xfrm>
          <a:off x="1642188" y="1875453"/>
          <a:ext cx="9881118" cy="4982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2494">
                  <a:extLst>
                    <a:ext uri="{9D8B030D-6E8A-4147-A177-3AD203B41FA5}">
                      <a16:colId xmlns:a16="http://schemas.microsoft.com/office/drawing/2014/main" val="1817852422"/>
                    </a:ext>
                  </a:extLst>
                </a:gridCol>
                <a:gridCol w="7558624">
                  <a:extLst>
                    <a:ext uri="{9D8B030D-6E8A-4147-A177-3AD203B41FA5}">
                      <a16:colId xmlns:a16="http://schemas.microsoft.com/office/drawing/2014/main" val="3305808457"/>
                    </a:ext>
                  </a:extLst>
                </a:gridCol>
              </a:tblGrid>
              <a:tr h="830425">
                <a:tc>
                  <a:txBody>
                    <a:bodyPr/>
                    <a:lstStyle/>
                    <a:p>
                      <a:r>
                        <a:rPr lang="en-US" sz="2400" spc="30" dirty="0">
                          <a:effectLst/>
                        </a:rPr>
                        <a:t>Strength</a:t>
                      </a:r>
                      <a:endParaRPr lang="ru-K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30" dirty="0">
                          <a:effectLst/>
                        </a:rPr>
                        <a:t>the property of resistance to external loads or stresses without incurring stru­ctural damage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667772"/>
                  </a:ext>
                </a:extLst>
              </a:tr>
              <a:tr h="830425">
                <a:tc>
                  <a:txBody>
                    <a:bodyPr/>
                    <a:lstStyle/>
                    <a:p>
                      <a:r>
                        <a:rPr lang="en-US" sz="2400" spc="30" dirty="0">
                          <a:effectLst/>
                        </a:rPr>
                        <a:t>Stress</a:t>
                      </a:r>
                      <a:endParaRPr lang="ru-K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30" dirty="0">
                          <a:effectLst/>
                        </a:rPr>
                        <a:t>the force within a body </a:t>
                      </a:r>
                      <a:r>
                        <a:rPr lang="en-US" sz="2400" kern="50" spc="15" dirty="0">
                          <a:effectLst/>
                        </a:rPr>
                        <a:t>which resists deformation due to an externally applied load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7516077"/>
                  </a:ext>
                </a:extLst>
              </a:tr>
              <a:tr h="415212">
                <a:tc>
                  <a:txBody>
                    <a:bodyPr/>
                    <a:lstStyle/>
                    <a:p>
                      <a:r>
                        <a:rPr lang="en-US" sz="2400" spc="30" dirty="0">
                          <a:effectLst/>
                        </a:rPr>
                        <a:t>Strain</a:t>
                      </a:r>
                      <a:endParaRPr lang="ru-K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30" dirty="0">
                          <a:effectLst/>
                        </a:rPr>
                        <a:t>distortion or deformation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918817"/>
                  </a:ext>
                </a:extLst>
              </a:tr>
              <a:tr h="830425">
                <a:tc>
                  <a:txBody>
                    <a:bodyPr/>
                    <a:lstStyle/>
                    <a:p>
                      <a:r>
                        <a:rPr lang="en-US" sz="2400" spc="-10" dirty="0">
                          <a:effectLst/>
                        </a:rPr>
                        <a:t>Elasti­</a:t>
                      </a:r>
                      <a:r>
                        <a:rPr lang="en-US" sz="2400" spc="-35" dirty="0">
                          <a:effectLst/>
                        </a:rPr>
                        <a:t>city</a:t>
                      </a:r>
                      <a:endParaRPr lang="ru-K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15" dirty="0">
                          <a:effectLst/>
                        </a:rPr>
                        <a:t>the property of regaining the original dimen­</a:t>
                      </a:r>
                      <a:r>
                        <a:rPr lang="en-US" sz="2400" kern="50" spc="-10" dirty="0">
                          <a:effectLst/>
                        </a:rPr>
                        <a:t>sions upon removal of the external load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4594516"/>
                  </a:ext>
                </a:extLst>
              </a:tr>
              <a:tr h="1245636"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Yield point</a:t>
                      </a:r>
                      <a:endParaRPr lang="ru-K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15" dirty="0">
                          <a:effectLst/>
                        </a:rPr>
                        <a:t>a point on the stress - strain curve at which the stress levels off or actually decreases while strain continues. The term is strictly applicable only to mild steels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6181098"/>
                  </a:ext>
                </a:extLst>
              </a:tr>
              <a:tr h="830425">
                <a:tc>
                  <a:txBody>
                    <a:bodyPr/>
                    <a:lstStyle/>
                    <a:p>
                      <a:r>
                        <a:rPr lang="en-US" sz="2400" spc="15" dirty="0">
                          <a:effectLst/>
                        </a:rPr>
                        <a:t>Ultimate strength</a:t>
                      </a:r>
                      <a:endParaRPr lang="ru-K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400" kern="50" spc="30" dirty="0">
                          <a:effectLst/>
                        </a:rPr>
                        <a:t>the greatest load that the specimen </a:t>
                      </a:r>
                      <a:r>
                        <a:rPr lang="en-US" sz="2400" kern="50" spc="25" dirty="0">
                          <a:effectLst/>
                        </a:rPr>
                        <a:t>has supported divided by the original cross-sectional area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0858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560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3159E-A297-48D7-8CD4-065FED8AC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62" y="237931"/>
            <a:ext cx="9601200" cy="12549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MECHANICAL PROPERTIES</a:t>
            </a:r>
            <a:r>
              <a:rPr lang="en-US" sz="1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MATERIALS</a:t>
            </a:r>
            <a:endParaRPr lang="ru-KZ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E2DCDE5-6993-4E11-A015-5842617570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017687"/>
              </p:ext>
            </p:extLst>
          </p:nvPr>
        </p:nvGraphicFramePr>
        <p:xfrm>
          <a:off x="1614197" y="1296954"/>
          <a:ext cx="9983754" cy="56356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6040">
                  <a:extLst>
                    <a:ext uri="{9D8B030D-6E8A-4147-A177-3AD203B41FA5}">
                      <a16:colId xmlns:a16="http://schemas.microsoft.com/office/drawing/2014/main" val="1153172263"/>
                    </a:ext>
                  </a:extLst>
                </a:gridCol>
                <a:gridCol w="7837714">
                  <a:extLst>
                    <a:ext uri="{9D8B030D-6E8A-4147-A177-3AD203B41FA5}">
                      <a16:colId xmlns:a16="http://schemas.microsoft.com/office/drawing/2014/main" val="3668250359"/>
                    </a:ext>
                  </a:extLst>
                </a:gridCol>
              </a:tblGrid>
              <a:tr h="626188">
                <a:tc>
                  <a:txBody>
                    <a:bodyPr/>
                    <a:lstStyle/>
                    <a:p>
                      <a:r>
                        <a:rPr lang="en-US" sz="2000" spc="20" dirty="0">
                          <a:effectLst/>
                        </a:rPr>
                        <a:t>Ductility</a:t>
                      </a:r>
                      <a:endParaRPr lang="ru-K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5"/>
                        </a:spcBef>
                      </a:pPr>
                      <a:r>
                        <a:rPr lang="en-US" sz="2000" kern="50" spc="20" dirty="0">
                          <a:effectLst/>
                        </a:rPr>
                        <a:t>the capacity of a metal to be per­</a:t>
                      </a:r>
                      <a:r>
                        <a:rPr lang="en-US" sz="2000" kern="50" spc="15" dirty="0">
                          <a:effectLst/>
                        </a:rPr>
                        <a:t>manently deformed in tension without breaking</a:t>
                      </a:r>
                      <a:endParaRPr lang="ru-KZ" sz="20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extLst>
                  <a:ext uri="{0D108BD9-81ED-4DB2-BD59-A6C34878D82A}">
                    <a16:rowId xmlns:a16="http://schemas.microsoft.com/office/drawing/2014/main" val="2997245244"/>
                  </a:ext>
                </a:extLst>
              </a:tr>
              <a:tr h="1252376">
                <a:tc>
                  <a:txBody>
                    <a:bodyPr/>
                    <a:lstStyle/>
                    <a:p>
                      <a:r>
                        <a:rPr lang="en-US" sz="2000" spc="30" dirty="0">
                          <a:effectLst/>
                        </a:rPr>
                        <a:t>Toughness</a:t>
                      </a:r>
                      <a:endParaRPr lang="ru-K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spc="30" dirty="0">
                          <a:effectLst/>
                        </a:rPr>
                        <a:t>the property </a:t>
                      </a:r>
                      <a:r>
                        <a:rPr lang="en-US" sz="2000" kern="50" spc="25" dirty="0">
                          <a:effectLst/>
                        </a:rPr>
                        <a:t>of absorbing considerable energy before fracture. The tough­</a:t>
                      </a:r>
                      <a:r>
                        <a:rPr lang="en-US" sz="2000" kern="50" spc="20" dirty="0">
                          <a:effectLst/>
                        </a:rPr>
                        <a:t>ness of a metal is indicated by the amount of slip which may </a:t>
                      </a:r>
                      <a:r>
                        <a:rPr lang="en-US" sz="2000" kern="50" spc="30" dirty="0">
                          <a:effectLst/>
                        </a:rPr>
                        <a:t>occur within the crystals without resulting in rupture of the </a:t>
                      </a:r>
                      <a:r>
                        <a:rPr lang="en-US" sz="2000" kern="50" spc="-10" dirty="0">
                          <a:effectLst/>
                        </a:rPr>
                        <a:t>metal</a:t>
                      </a:r>
                      <a:endParaRPr lang="ru-KZ" sz="20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extLst>
                  <a:ext uri="{0D108BD9-81ED-4DB2-BD59-A6C34878D82A}">
                    <a16:rowId xmlns:a16="http://schemas.microsoft.com/office/drawing/2014/main" val="2528798285"/>
                  </a:ext>
                </a:extLst>
              </a:tr>
              <a:tr h="626188">
                <a:tc>
                  <a:txBody>
                    <a:bodyPr/>
                    <a:lstStyle/>
                    <a:p>
                      <a:r>
                        <a:rPr lang="en-US" sz="2000" spc="-25" dirty="0">
                          <a:effectLst/>
                        </a:rPr>
                        <a:t>Malleability</a:t>
                      </a:r>
                      <a:endParaRPr lang="ru-K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spc="-25" dirty="0">
                          <a:effectLst/>
                        </a:rPr>
                        <a:t>the property of a metal which </a:t>
                      </a:r>
                      <a:r>
                        <a:rPr lang="en-US" sz="2000" kern="50" spc="25" dirty="0">
                          <a:effectLst/>
                        </a:rPr>
                        <a:t>permits permanent deformation by compression without rup­</a:t>
                      </a:r>
                      <a:r>
                        <a:rPr lang="en-US" sz="2000" kern="50" spc="-10" dirty="0">
                          <a:effectLst/>
                        </a:rPr>
                        <a:t>ture</a:t>
                      </a:r>
                      <a:endParaRPr lang="ru-KZ" sz="20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extLst>
                  <a:ext uri="{0D108BD9-81ED-4DB2-BD59-A6C34878D82A}">
                    <a16:rowId xmlns:a16="http://schemas.microsoft.com/office/drawing/2014/main" val="2031760700"/>
                  </a:ext>
                </a:extLst>
              </a:tr>
              <a:tr h="626188"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Brittleness</a:t>
                      </a:r>
                      <a:endParaRPr lang="ru-K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the </a:t>
                      </a:r>
                      <a:r>
                        <a:rPr lang="en-US" sz="2000" kern="50" spc="15" dirty="0">
                          <a:effectLst/>
                        </a:rPr>
                        <a:t>property of breaking without warning, i.e., without visible </a:t>
                      </a:r>
                      <a:r>
                        <a:rPr lang="en-US" sz="2000" kern="50" spc="10" dirty="0">
                          <a:effectLst/>
                        </a:rPr>
                        <a:t>permanent deformation</a:t>
                      </a:r>
                      <a:endParaRPr lang="ru-KZ" sz="20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extLst>
                  <a:ext uri="{0D108BD9-81ED-4DB2-BD59-A6C34878D82A}">
                    <a16:rowId xmlns:a16="http://schemas.microsoft.com/office/drawing/2014/main" val="483417752"/>
                  </a:ext>
                </a:extLst>
              </a:tr>
              <a:tr h="939282">
                <a:tc>
                  <a:txBody>
                    <a:bodyPr/>
                    <a:lstStyle/>
                    <a:p>
                      <a:r>
                        <a:rPr lang="en-US" sz="2000" spc="30" dirty="0">
                          <a:effectLst/>
                        </a:rPr>
                        <a:t>Fatigue failure</a:t>
                      </a:r>
                      <a:endParaRPr lang="ru-K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spc="10" dirty="0">
                          <a:effectLst/>
                        </a:rPr>
                        <a:t>failure of metals and alloys under repeated or alternating </a:t>
                      </a:r>
                      <a:r>
                        <a:rPr lang="en-US" sz="2000" kern="50" spc="25" dirty="0">
                          <a:effectLst/>
                        </a:rPr>
                        <a:t>stresses, too small to produce even a permanent deformation </a:t>
                      </a:r>
                      <a:r>
                        <a:rPr lang="en-US" sz="2000" kern="50" spc="30" dirty="0">
                          <a:effectLst/>
                        </a:rPr>
                        <a:t>when applied statically</a:t>
                      </a:r>
                      <a:endParaRPr lang="ru-KZ" sz="20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extLst>
                  <a:ext uri="{0D108BD9-81ED-4DB2-BD59-A6C34878D82A}">
                    <a16:rowId xmlns:a16="http://schemas.microsoft.com/office/drawing/2014/main" val="4159585015"/>
                  </a:ext>
                </a:extLst>
              </a:tr>
              <a:tr h="939282">
                <a:tc>
                  <a:txBody>
                    <a:bodyPr/>
                    <a:lstStyle/>
                    <a:p>
                      <a:r>
                        <a:rPr lang="en-US" sz="2000" spc="-30" dirty="0">
                          <a:effectLst/>
                        </a:rPr>
                        <a:t>Failure by corrosion fatigue</a:t>
                      </a:r>
                      <a:endParaRPr lang="ru-K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spc="-30" dirty="0">
                          <a:effectLst/>
                        </a:rPr>
                        <a:t>a fati­</a:t>
                      </a:r>
                      <a:r>
                        <a:rPr lang="en-US" sz="2000" kern="50" spc="20" dirty="0">
                          <a:effectLst/>
                        </a:rPr>
                        <a:t>gue failure in which corrosion has lowered the endurance limit by the formation of pits that act as centers for the development </a:t>
                      </a:r>
                      <a:r>
                        <a:rPr lang="en-US" sz="2000" kern="50" spc="15" dirty="0">
                          <a:effectLst/>
                        </a:rPr>
                        <a:t>of fatigue cracks</a:t>
                      </a:r>
                      <a:endParaRPr lang="ru-KZ" sz="20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extLst>
                  <a:ext uri="{0D108BD9-81ED-4DB2-BD59-A6C34878D82A}">
                    <a16:rowId xmlns:a16="http://schemas.microsoft.com/office/drawing/2014/main" val="1207976868"/>
                  </a:ext>
                </a:extLst>
              </a:tr>
              <a:tr h="626188"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Hardness</a:t>
                      </a:r>
                      <a:endParaRPr lang="ru-K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a combination of a </a:t>
                      </a:r>
                      <a:r>
                        <a:rPr lang="en-US" sz="2000" kern="50" spc="25" dirty="0">
                          <a:effectLst/>
                        </a:rPr>
                        <a:t>number of physical and mechanical properties</a:t>
                      </a:r>
                      <a:endParaRPr lang="ru-KZ" sz="20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3954" marR="63954" marT="0" marB="0"/>
                </a:tc>
                <a:extLst>
                  <a:ext uri="{0D108BD9-81ED-4DB2-BD59-A6C34878D82A}">
                    <a16:rowId xmlns:a16="http://schemas.microsoft.com/office/drawing/2014/main" val="3136494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951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A14D0-0FF4-4C1A-B2CD-4DA5F8A1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452535"/>
          </a:xfrm>
        </p:spPr>
        <p:txBody>
          <a:bodyPr>
            <a:normAutofit fontScale="90000"/>
          </a:bodyPr>
          <a:lstStyle/>
          <a:p>
            <a:r>
              <a:rPr lang="en-US" sz="1800" b="1" kern="5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ndale Sans UI"/>
              </a:rPr>
              <a:t>Match the definitions to the key words of the unit:</a:t>
            </a:r>
            <a:br>
              <a:rPr lang="ru-KZ" sz="1800" kern="50" dirty="0">
                <a:effectLst/>
                <a:latin typeface="Times New Roman" panose="02020603050405020304" pitchFamily="18" charset="0"/>
                <a:ea typeface="Andale Sans UI"/>
              </a:rPr>
            </a:br>
            <a:endParaRPr lang="ru-KZ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10D8DB3-1BC3-4070-89E2-BEADB42C51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50390"/>
              </p:ext>
            </p:extLst>
          </p:nvPr>
        </p:nvGraphicFramePr>
        <p:xfrm>
          <a:off x="1371600" y="1063690"/>
          <a:ext cx="9601200" cy="57943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5061">
                  <a:extLst>
                    <a:ext uri="{9D8B030D-6E8A-4147-A177-3AD203B41FA5}">
                      <a16:colId xmlns:a16="http://schemas.microsoft.com/office/drawing/2014/main" val="3355349326"/>
                    </a:ext>
                  </a:extLst>
                </a:gridCol>
                <a:gridCol w="7076139">
                  <a:extLst>
                    <a:ext uri="{9D8B030D-6E8A-4147-A177-3AD203B41FA5}">
                      <a16:colId xmlns:a16="http://schemas.microsoft.com/office/drawing/2014/main" val="1874130174"/>
                    </a:ext>
                  </a:extLst>
                </a:gridCol>
              </a:tblGrid>
              <a:tr h="9817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1. brittleness 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spc="15" dirty="0">
                          <a:effectLst/>
                        </a:rPr>
                        <a:t>A. the property of regaining the original dimen­</a:t>
                      </a:r>
                      <a:r>
                        <a:rPr lang="en-US" sz="2400" kern="50" spc="-10" dirty="0">
                          <a:effectLst/>
                        </a:rPr>
                        <a:t>sions upon removal of the external load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extLst>
                  <a:ext uri="{0D108BD9-81ED-4DB2-BD59-A6C34878D82A}">
                    <a16:rowId xmlns:a16="http://schemas.microsoft.com/office/drawing/2014/main" val="2078922853"/>
                  </a:ext>
                </a:extLst>
              </a:tr>
              <a:tr h="9817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2. malleability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B. the </a:t>
                      </a:r>
                      <a:r>
                        <a:rPr lang="en-US" sz="2400" kern="50" spc="15" dirty="0">
                          <a:effectLst/>
                        </a:rPr>
                        <a:t>property of breaking without warning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extLst>
                  <a:ext uri="{0D108BD9-81ED-4DB2-BD59-A6C34878D82A}">
                    <a16:rowId xmlns:a16="http://schemas.microsoft.com/office/drawing/2014/main" val="828121180"/>
                  </a:ext>
                </a:extLst>
              </a:tr>
              <a:tr h="9817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3. yield point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C. a combination of a </a:t>
                      </a:r>
                      <a:r>
                        <a:rPr lang="en-US" sz="2400" kern="50" spc="25" dirty="0">
                          <a:effectLst/>
                        </a:rPr>
                        <a:t>number of physical and mechanical properties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extLst>
                  <a:ext uri="{0D108BD9-81ED-4DB2-BD59-A6C34878D82A}">
                    <a16:rowId xmlns:a16="http://schemas.microsoft.com/office/drawing/2014/main" val="1014543597"/>
                  </a:ext>
                </a:extLst>
              </a:tr>
              <a:tr h="15532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KZ" sz="2400" kern="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4. elasti­city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D. a point on the stress - strain curve at </a:t>
                      </a:r>
                      <a:r>
                        <a:rPr lang="en-US" sz="2400" kern="50" spc="10" dirty="0">
                          <a:effectLst/>
                        </a:rPr>
                        <a:t>which the stress levels off or actually decreases while strain </a:t>
                      </a:r>
                      <a:r>
                        <a:rPr lang="en-US" sz="2400" kern="50" spc="35" dirty="0">
                          <a:effectLst/>
                        </a:rPr>
                        <a:t>continues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extLst>
                  <a:ext uri="{0D108BD9-81ED-4DB2-BD59-A6C34878D82A}">
                    <a16:rowId xmlns:a16="http://schemas.microsoft.com/office/drawing/2014/main" val="2548006764"/>
                  </a:ext>
                </a:extLst>
              </a:tr>
              <a:tr h="12956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dirty="0">
                          <a:effectLst/>
                        </a:rPr>
                        <a:t>5. hardness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en-US" sz="2400" kern="50" spc="-25" dirty="0">
                          <a:effectLst/>
                        </a:rPr>
                        <a:t>E. the property of a metal which </a:t>
                      </a:r>
                      <a:r>
                        <a:rPr lang="en-US" sz="2400" kern="50" spc="25" dirty="0">
                          <a:effectLst/>
                        </a:rPr>
                        <a:t>permits permanent deformation by compression without rup­</a:t>
                      </a:r>
                      <a:r>
                        <a:rPr lang="en-US" sz="2400" kern="50" spc="-10" dirty="0">
                          <a:effectLst/>
                        </a:rPr>
                        <a:t>ture</a:t>
                      </a:r>
                      <a:endParaRPr lang="ru-KZ" sz="2400" kern="50" dirty="0">
                        <a:effectLst/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19767" marR="19767" marT="19767" marB="19767"/>
                </a:tc>
                <a:extLst>
                  <a:ext uri="{0D108BD9-81ED-4DB2-BD59-A6C34878D82A}">
                    <a16:rowId xmlns:a16="http://schemas.microsoft.com/office/drawing/2014/main" val="546564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61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9E5BA-C6E9-45E0-A9DD-7C1E87373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C4BFBE9-D2E8-4657-A787-2C8CB25E87A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5" t="6889" r="9903" b="41174"/>
          <a:stretch/>
        </p:blipFill>
        <p:spPr bwMode="auto">
          <a:xfrm>
            <a:off x="1763486" y="0"/>
            <a:ext cx="8472196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423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5" y="0"/>
            <a:ext cx="10404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343</TotalTime>
  <Words>730</Words>
  <Application>Microsoft Office PowerPoint</Application>
  <PresentationFormat>Широкоэкранный</PresentationFormat>
  <Paragraphs>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Aharoni</vt:lpstr>
      <vt:lpstr>Arial</vt:lpstr>
      <vt:lpstr>Calibri</vt:lpstr>
      <vt:lpstr>Franklin Gothic Book</vt:lpstr>
      <vt:lpstr>Times New Roman</vt:lpstr>
      <vt:lpstr>Уголки</vt:lpstr>
      <vt:lpstr>PROPERTIES OF MATERIALS</vt:lpstr>
      <vt:lpstr>PROPERTIES OF MATERIALS</vt:lpstr>
      <vt:lpstr>PROPERTIES OF MATERIALS</vt:lpstr>
      <vt:lpstr>PHYSICAL PROPERTIES OF MATERIALS</vt:lpstr>
      <vt:lpstr>PHYSICAL PROPERTIES OF MATERIALS</vt:lpstr>
      <vt:lpstr>Match the definitions to the key words of the unit: </vt:lpstr>
      <vt:lpstr>MECHANICAL PROPERTIES OF MATERIALS</vt:lpstr>
      <vt:lpstr>MECHANICAL PROPERTIES OF MATERIALS</vt:lpstr>
      <vt:lpstr>Match the definitions to the key words of the unit: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39</cp:revision>
  <dcterms:created xsi:type="dcterms:W3CDTF">2021-01-24T15:22:53Z</dcterms:created>
  <dcterms:modified xsi:type="dcterms:W3CDTF">2021-03-07T08:31:31Z</dcterms:modified>
</cp:coreProperties>
</file>